
<file path=[Content_Types].xml><?xml version="1.0" encoding="utf-8"?>
<Types xmlns="http://schemas.openxmlformats.org/package/2006/content-types">
  <Default Extension="gif" ContentType="image/gi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086" r:id="rId1"/>
  </p:sldMasterIdLst>
  <p:notesMasterIdLst>
    <p:notesMasterId r:id="rId8"/>
  </p:notesMasterIdLst>
  <p:sldIdLst>
    <p:sldId id="256" r:id="rId2"/>
    <p:sldId id="270" r:id="rId3"/>
    <p:sldId id="258" r:id="rId4"/>
    <p:sldId id="259" r:id="rId5"/>
    <p:sldId id="271" r:id="rId6"/>
    <p:sldId id="268" r:id="rId7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958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Corbel" pitchFamily="34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098" y="0"/>
            <a:ext cx="2944958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Corbel" pitchFamily="34" charset="0"/>
                <a:ea typeface="新細明體" charset="-120"/>
              </a:defRPr>
            </a:lvl1pPr>
          </a:lstStyle>
          <a:p>
            <a:pPr>
              <a:defRPr/>
            </a:pPr>
            <a:fld id="{42751DC3-9A3F-4993-919A-35FE1150FE35}" type="datetimeFigureOut">
              <a:rPr lang="zh-TW" altLang="en-US"/>
              <a:pPr>
                <a:defRPr/>
              </a:pPr>
              <a:t>2024/9/1</a:t>
            </a:fld>
            <a:endParaRPr lang="en-US" altLang="zh-TW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06" y="4715710"/>
            <a:ext cx="5438464" cy="446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4958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Corbel" pitchFamily="34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098" y="9428242"/>
            <a:ext cx="2944958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>
                <a:latin typeface="Corbel" panose="020B0503020204020204" pitchFamily="34" charset="0"/>
              </a:defRPr>
            </a:lvl1pPr>
          </a:lstStyle>
          <a:p>
            <a:pPr>
              <a:defRPr/>
            </a:pPr>
            <a:fld id="{25A1D446-3639-4C5C-965F-AA41555800C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01434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0265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9165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0401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43956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36193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8179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E27F4B-9E4A-41C2-8924-5A3DDAA76570}" type="datetimeFigureOut">
              <a:rPr lang="zh-TW" altLang="en-US" smtClean="0"/>
              <a:pPr>
                <a:defRPr/>
              </a:pPr>
              <a:t>2024/9/1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pPr>
              <a:defRPr/>
            </a:pPr>
            <a:fld id="{7D59DDCC-275B-44F8-AC2D-C6CD4E60883B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0964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8FFF55-5333-4789-8C9D-7CF97F7592FF}" type="datetimeFigureOut">
              <a:rPr lang="zh-TW" altLang="en-US" smtClean="0"/>
              <a:pPr>
                <a:defRPr/>
              </a:pPr>
              <a:t>2024/9/1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3653E9-32C9-4151-8632-17BBEF7EFA6D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1714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76857F-3AC1-4BC6-BF26-0CA59499CAD9}" type="datetimeFigureOut">
              <a:rPr lang="zh-TW" altLang="en-US" smtClean="0"/>
              <a:pPr>
                <a:defRPr/>
              </a:pPr>
              <a:t>2024/9/1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8EC0B8-25F7-4C44-867A-FC4501EE529D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2754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9F2699-361B-49DE-8B1D-EB40AA02B769}" type="datetimeFigureOut">
              <a:rPr lang="zh-TW" altLang="en-US" smtClean="0"/>
              <a:pPr>
                <a:defRPr/>
              </a:pPr>
              <a:t>2024/9/1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8877B4-98E3-480F-B1D3-99D11E21CD84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585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9F2699-361B-49DE-8B1D-EB40AA02B769}" type="datetimeFigureOut">
              <a:rPr lang="zh-TW" altLang="en-US" smtClean="0"/>
              <a:pPr>
                <a:defRPr/>
              </a:pPr>
              <a:t>2024/9/1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8877B4-98E3-480F-B1D3-99D11E21CD84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759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9F2699-361B-49DE-8B1D-EB40AA02B769}" type="datetimeFigureOut">
              <a:rPr lang="zh-TW" altLang="en-US" smtClean="0"/>
              <a:pPr>
                <a:defRPr/>
              </a:pPr>
              <a:t>2024/9/1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8877B4-98E3-480F-B1D3-99D11E21CD84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2090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9F2699-361B-49DE-8B1D-EB40AA02B769}" type="datetimeFigureOut">
              <a:rPr lang="zh-TW" altLang="en-US" smtClean="0"/>
              <a:pPr>
                <a:defRPr/>
              </a:pPr>
              <a:t>2024/9/1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8877B4-98E3-480F-B1D3-99D11E21CD84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6981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7C456D-CE0B-40CB-8552-ED97BE21E07C}" type="datetimeFigureOut">
              <a:rPr lang="zh-TW" altLang="en-US" smtClean="0"/>
              <a:pPr>
                <a:defRPr/>
              </a:pPr>
              <a:t>2024/9/1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CE5940-992B-4CF9-A9C6-AFFD6247617D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4610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CF16A1-0A06-4D12-A659-A75F4667BA32}" type="datetimeFigureOut">
              <a:rPr lang="zh-TW" altLang="en-US" smtClean="0"/>
              <a:pPr>
                <a:defRPr/>
              </a:pPr>
              <a:t>2024/9/1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66DA27-E180-4278-892F-97B472961233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5382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9F2699-361B-49DE-8B1D-EB40AA02B769}" type="datetimeFigureOut">
              <a:rPr lang="zh-TW" altLang="en-US" smtClean="0"/>
              <a:pPr>
                <a:defRPr/>
              </a:pPr>
              <a:t>2024/9/1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8877B4-98E3-480F-B1D3-99D11E21CD84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121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619F2699-361B-49DE-8B1D-EB40AA02B769}" type="datetimeFigureOut">
              <a:rPr lang="zh-TW" altLang="en-US" smtClean="0"/>
              <a:pPr>
                <a:defRPr/>
              </a:pPr>
              <a:t>2024/9/1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8877B4-98E3-480F-B1D3-99D11E21CD84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3317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19F2699-361B-49DE-8B1D-EB40AA02B769}" type="datetimeFigureOut">
              <a:rPr lang="zh-TW" altLang="en-US" smtClean="0"/>
              <a:pPr>
                <a:defRPr/>
              </a:pPr>
              <a:t>2024/9/1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C28877B4-98E3-480F-B1D3-99D11E21CD84}" type="slidenum">
              <a:rPr lang="zh-TW" altLang="en-US" smtClean="0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9322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7" r:id="rId1"/>
    <p:sldLayoutId id="2147484088" r:id="rId2"/>
    <p:sldLayoutId id="2147484089" r:id="rId3"/>
    <p:sldLayoutId id="2147484090" r:id="rId4"/>
    <p:sldLayoutId id="2147484091" r:id="rId5"/>
    <p:sldLayoutId id="2147484092" r:id="rId6"/>
    <p:sldLayoutId id="2147484093" r:id="rId7"/>
    <p:sldLayoutId id="2147484094" r:id="rId8"/>
    <p:sldLayoutId id="2147484095" r:id="rId9"/>
    <p:sldLayoutId id="2147484096" r:id="rId10"/>
    <p:sldLayoutId id="214748409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6108" y="1700808"/>
            <a:ext cx="7813532" cy="1898653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TW" altLang="en-US" sz="5400" b="1" dirty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臺北市大安區幸安國小</a:t>
            </a:r>
            <a:br>
              <a:rPr lang="en-US" altLang="zh-TW" sz="5400" b="1" dirty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5400" b="1" dirty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申請轉班作業流程說明</a:t>
            </a:r>
          </a:p>
        </p:txBody>
      </p:sp>
      <p:sp>
        <p:nvSpPr>
          <p:cNvPr id="10244" name="副標題 2"/>
          <p:cNvSpPr>
            <a:spLocks noGrp="1"/>
          </p:cNvSpPr>
          <p:nvPr>
            <p:ph type="subTitle" idx="1"/>
          </p:nvPr>
        </p:nvSpPr>
        <p:spPr>
          <a:xfrm>
            <a:off x="1687365" y="3933056"/>
            <a:ext cx="6772275" cy="1367681"/>
          </a:xfrm>
        </p:spPr>
        <p:txBody>
          <a:bodyPr>
            <a:normAutofit lnSpcReduction="10000"/>
          </a:bodyPr>
          <a:lstStyle/>
          <a:p>
            <a:pPr algn="ctr" eaLnBrk="1" hangingPunct="1">
              <a:spcBef>
                <a:spcPct val="0"/>
              </a:spcBef>
            </a:pPr>
            <a:r>
              <a:rPr lang="zh-TW" altLang="en-US" sz="36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教務處</a:t>
            </a:r>
            <a:endParaRPr lang="en-US" altLang="zh-TW" sz="3600" b="1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eaLnBrk="1" hangingPunct="1">
              <a:spcBef>
                <a:spcPct val="0"/>
              </a:spcBef>
            </a:pPr>
            <a:r>
              <a:rPr lang="en-US" altLang="zh-TW" sz="3600" b="1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2024</a:t>
            </a:r>
          </a:p>
        </p:txBody>
      </p:sp>
      <p:pic>
        <p:nvPicPr>
          <p:cNvPr id="1026" name="Picture 2" descr="C:\Users\huiru\Desktop\校徽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29571"/>
            <a:ext cx="2088232" cy="1692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226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4800" b="1" dirty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轉班依據</a:t>
            </a:r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>
          <a:xfrm>
            <a:off x="971600" y="1853755"/>
            <a:ext cx="7772400" cy="4199725"/>
          </a:xfrm>
        </p:spPr>
        <p:txBody>
          <a:bodyPr>
            <a:normAutofit/>
          </a:bodyPr>
          <a:lstStyle/>
          <a:p>
            <a:pPr marL="68263" indent="0">
              <a:buNone/>
            </a:pPr>
            <a:r>
              <a:rPr lang="zh-TW" altLang="en-US" sz="36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臺北市國民小學編班實施要點五「學生經編班確定，不得調整班級，如因教育輔導需要或其他特殊原因需要調整班級者，應經學校編班委員會開會決定後辦理。」</a:t>
            </a:r>
            <a:endParaRPr lang="en-US" altLang="zh-TW" sz="3600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91785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4800" b="1" dirty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轉班原則</a:t>
            </a:r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>
          <a:xfrm>
            <a:off x="971600" y="1853755"/>
            <a:ext cx="7772400" cy="41997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zh-TW" sz="36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一、本專業、公平、公正原則實施。</a:t>
            </a:r>
            <a:endParaRPr lang="en-US" altLang="zh-TW" sz="3600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zh-TW" sz="36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二、以兒童學習為考量。</a:t>
            </a:r>
          </a:p>
          <a:p>
            <a:pPr marL="0" indent="0">
              <a:buNone/>
            </a:pPr>
            <a:r>
              <a:rPr lang="zh-TW" altLang="zh-TW" sz="36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三、尊重學生的學習權及受教權。</a:t>
            </a:r>
          </a:p>
          <a:p>
            <a:pPr marL="639763" indent="-571500" eaLnBrk="1" hangingPunct="1">
              <a:buFont typeface="Wingdings" panose="05000000000000000000" pitchFamily="2" charset="2"/>
              <a:buAutoNum type="arabicPeriod"/>
            </a:pPr>
            <a:endParaRPr lang="en-US" altLang="zh-TW" sz="2400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1076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zh-TW" altLang="en-US" sz="4800" b="1" dirty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申請轉班方式</a:t>
            </a:r>
          </a:p>
        </p:txBody>
      </p:sp>
      <p:sp>
        <p:nvSpPr>
          <p:cNvPr id="4" name="矩形 3"/>
          <p:cNvSpPr/>
          <p:nvPr/>
        </p:nvSpPr>
        <p:spPr>
          <a:xfrm>
            <a:off x="994923" y="2060848"/>
            <a:ext cx="70385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學生經編班確定，以不調整就讀班級為原則。如因教育輔導需要、適應不良或其他特殊原因，須調整就讀班級者，得於事件發生</a:t>
            </a:r>
            <a:r>
              <a:rPr lang="zh-TW" altLang="en-US" sz="3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一個月</a:t>
            </a:r>
            <a:r>
              <a:rPr lang="zh-TW" altLang="en-US" sz="36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後，提出書面申請，經學校編班委員會開會決定後辦理。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6440877" cy="8242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TW" altLang="en-US" sz="4800" b="1" dirty="0">
                <a:solidFill>
                  <a:schemeClr val="accent1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轉班程序</a:t>
            </a:r>
          </a:p>
        </p:txBody>
      </p:sp>
      <p:sp>
        <p:nvSpPr>
          <p:cNvPr id="3" name="矩形 2"/>
          <p:cNvSpPr/>
          <p:nvPr/>
        </p:nvSpPr>
        <p:spPr>
          <a:xfrm>
            <a:off x="52086" y="1084928"/>
            <a:ext cx="9091914" cy="5037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defTabSz="6858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</a:pPr>
            <a:r>
              <a:rPr lang="zh-TW" altLang="en-US" sz="22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一、轉班申請家長必須以書面提出，並附相關資料說明，相關人員必須列席說明。</a:t>
            </a:r>
          </a:p>
          <a:p>
            <a:pPr marL="228600" indent="-228600" defTabSz="6858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</a:pPr>
            <a:r>
              <a:rPr lang="zh-TW" altLang="en-US" sz="22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二、家長在申請轉班前，應先與班導師就學生問題充分溝通，若無法解決問題，家長應再尋求學校行政人員協助輔導。</a:t>
            </a:r>
          </a:p>
          <a:p>
            <a:pPr marL="228600" indent="-228600" defTabSz="6858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</a:pPr>
            <a:r>
              <a:rPr lang="zh-TW" altLang="en-US" sz="22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三、若經輔導後，家長仍認為須要轉班，始能改變學生適應問題時，再向教務處提出申請，經呈校長核定後，經學年老師討論，並將討論後之意見，送請編班委員開會討論，決議處理方式。</a:t>
            </a:r>
          </a:p>
          <a:p>
            <a:pPr marL="228600" indent="-228600" defTabSz="6858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</a:pPr>
            <a:r>
              <a:rPr lang="zh-TW" altLang="en-US" sz="22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四、轉班會議如駁回轉班申請時，</a:t>
            </a:r>
            <a:r>
              <a:rPr lang="zh-TW" altLang="en-US" sz="2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一年內</a:t>
            </a:r>
            <a:r>
              <a:rPr lang="zh-TW" altLang="en-US" sz="22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不得再以同一理由提出。每位學生在本校修業期間，</a:t>
            </a:r>
            <a:r>
              <a:rPr lang="zh-TW" altLang="en-US" sz="2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最多</a:t>
            </a:r>
            <a:r>
              <a:rPr lang="zh-TW" altLang="en-US" sz="22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申請</a:t>
            </a:r>
            <a:r>
              <a:rPr lang="zh-TW" altLang="en-US" sz="2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轉班以一次</a:t>
            </a:r>
            <a:r>
              <a:rPr lang="zh-TW" altLang="en-US" sz="22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為原則。</a:t>
            </a:r>
          </a:p>
          <a:p>
            <a:pPr marL="228600" indent="-228600" defTabSz="6858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</a:pPr>
            <a:r>
              <a:rPr lang="zh-TW" altLang="en-US" sz="22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五、若決議轉班，有意願協助認養的班級導師優先，或是適當教師協助轉班個案，如沒有將依人數少的班級優先編入，不得選擇班級。</a:t>
            </a:r>
          </a:p>
        </p:txBody>
      </p:sp>
    </p:spTree>
    <p:extLst>
      <p:ext uri="{BB962C8B-B14F-4D97-AF65-F5344CB8AC3E}">
        <p14:creationId xmlns:p14="http://schemas.microsoft.com/office/powerpoint/2010/main" val="3303954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內容版面配置區 2"/>
          <p:cNvSpPr>
            <a:spLocks noGrp="1"/>
          </p:cNvSpPr>
          <p:nvPr>
            <p:ph idx="1"/>
          </p:nvPr>
        </p:nvSpPr>
        <p:spPr>
          <a:xfrm>
            <a:off x="857250" y="2428875"/>
            <a:ext cx="7772400" cy="12160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zh-TW" altLang="en-US" sz="6000" b="1" dirty="0">
                <a:solidFill>
                  <a:schemeClr val="accent4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謝謝大家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圖庫">
  <a:themeElements>
    <a:clrScheme name="圖庫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圖庫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圖庫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794</TotalTime>
  <Words>352</Words>
  <Application>Microsoft Office PowerPoint</Application>
  <PresentationFormat>如螢幕大小 (4:3)</PresentationFormat>
  <Paragraphs>18</Paragraphs>
  <Slides>6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微軟正黑體</vt:lpstr>
      <vt:lpstr>Arial</vt:lpstr>
      <vt:lpstr>Calibri</vt:lpstr>
      <vt:lpstr>Corbel</vt:lpstr>
      <vt:lpstr>Gill Sans MT</vt:lpstr>
      <vt:lpstr>Wingdings</vt:lpstr>
      <vt:lpstr>圖庫</vt:lpstr>
      <vt:lpstr>臺北市大安區幸安國小 申請轉班作業流程說明</vt:lpstr>
      <vt:lpstr>轉班依據</vt:lpstr>
      <vt:lpstr>轉班原則</vt:lpstr>
      <vt:lpstr>申請轉班方式</vt:lpstr>
      <vt:lpstr>轉班程序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臺北市大安區新生國小 106學年度編班作業</dc:title>
  <dc:creator>幸安國小</dc:creator>
  <cp:lastModifiedBy>林冠廷</cp:lastModifiedBy>
  <cp:revision>48</cp:revision>
  <cp:lastPrinted>2022-07-25T04:52:52Z</cp:lastPrinted>
  <dcterms:modified xsi:type="dcterms:W3CDTF">2024-09-01T14:31:37Z</dcterms:modified>
</cp:coreProperties>
</file>